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1"/>
  </p:notesMasterIdLst>
  <p:handoutMasterIdLst>
    <p:handoutMasterId r:id="rId12"/>
  </p:handoutMasterIdLst>
  <p:sldIdLst>
    <p:sldId id="256" r:id="rId5"/>
    <p:sldId id="257" r:id="rId6"/>
    <p:sldId id="258" r:id="rId7"/>
    <p:sldId id="259"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08" d="100"/>
          <a:sy n="108" d="100"/>
        </p:scale>
        <p:origin x="680" y="184"/>
      </p:cViewPr>
      <p:guideLst>
        <p:guide pos="3840"/>
        <p:guide orient="horz" pos="2160"/>
      </p:guideLst>
    </p:cSldViewPr>
  </p:slideViewPr>
  <p:notesTextViewPr>
    <p:cViewPr>
      <p:scale>
        <a:sx n="1" d="1"/>
        <a:sy n="1" d="1"/>
      </p:scale>
      <p:origin x="0" y="0"/>
    </p:cViewPr>
  </p:notesTextViewPr>
  <p:notesViewPr>
    <p:cSldViewPr snapToGrid="0">
      <p:cViewPr varScale="1">
        <p:scale>
          <a:sx n="63" d="100"/>
          <a:sy n="63" d="100"/>
        </p:scale>
        <p:origin x="2838" y="108"/>
      </p:cViewPr>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475077-A074-4E8C-B45E-964494945228}" type="datetimeFigureOut">
              <a:rPr lang="en-US"/>
              <a:t>8/26/16</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DE4C80B-8910-445E-8D30-7A590951118B}" type="slidenum">
              <a:rPr/>
              <a:t>‹#›</a:t>
            </a:fld>
            <a:endParaRPr/>
          </a:p>
        </p:txBody>
      </p:sp>
    </p:spTree>
    <p:extLst>
      <p:ext uri="{BB962C8B-B14F-4D97-AF65-F5344CB8AC3E}">
        <p14:creationId xmlns:p14="http://schemas.microsoft.com/office/powerpoint/2010/main" val="16212540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2B48A4-4B96-49F4-8C25-4C9D06114B2C}" type="datetimeFigureOut">
              <a:rPr lang="en-US"/>
              <a:t>8/26/16</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81F1E7-4EFD-4BFF-B438-FCD52FD36B17}" type="slidenum">
              <a:rPr/>
              <a:t>‹#›</a:t>
            </a:fld>
            <a:endParaRPr/>
          </a:p>
        </p:txBody>
      </p:sp>
    </p:spTree>
    <p:extLst>
      <p:ext uri="{BB962C8B-B14F-4D97-AF65-F5344CB8AC3E}">
        <p14:creationId xmlns:p14="http://schemas.microsoft.com/office/powerpoint/2010/main" val="473561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ltGray">
          <a:xfrm>
            <a:off x="0" y="4572000"/>
            <a:ext cx="12192000" cy="1600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8" name="Straight Connector 7"/>
          <p:cNvCxnSpPr/>
          <p:nvPr/>
        </p:nvCxnSpPr>
        <p:spPr>
          <a:xfrm>
            <a:off x="0" y="6210300"/>
            <a:ext cx="12192000" cy="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09600" y="4740333"/>
            <a:ext cx="10972800" cy="1263534"/>
          </a:xfrm>
        </p:spPr>
        <p:txBody>
          <a:bodyPr anchor="ctr">
            <a:normAutofit/>
          </a:bodyPr>
          <a:lstStyle>
            <a:lvl1pPr algn="l">
              <a:defRPr sz="5800"/>
            </a:lvl1pPr>
          </a:lstStyle>
          <a:p>
            <a:r>
              <a:rPr lang="en-US" smtClean="0"/>
              <a:t>Click to edit Master title style</a:t>
            </a:r>
            <a:endParaRPr/>
          </a:p>
        </p:txBody>
      </p:sp>
      <p:sp>
        <p:nvSpPr>
          <p:cNvPr id="3" name="Subtitle 2"/>
          <p:cNvSpPr>
            <a:spLocks noGrp="1"/>
          </p:cNvSpPr>
          <p:nvPr>
            <p:ph type="subTitle" idx="1"/>
          </p:nvPr>
        </p:nvSpPr>
        <p:spPr>
          <a:xfrm>
            <a:off x="609600" y="6286500"/>
            <a:ext cx="10972800" cy="457200"/>
          </a:xfrm>
        </p:spPr>
        <p:txBody>
          <a:bodyPr anchor="ctr">
            <a:normAutofit/>
          </a:bodyPr>
          <a:lstStyle>
            <a:lvl1pPr marL="0" indent="0" algn="l">
              <a:spcBef>
                <a:spcPts val="0"/>
              </a:spcBef>
              <a:buNone/>
              <a:defRPr sz="1800">
                <a:solidFill>
                  <a:schemeClr val="tx1">
                    <a:lumMod val="50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a:p>
        </p:txBody>
      </p:sp>
      <p:pic>
        <p:nvPicPr>
          <p:cNvPr id="9" name="Picture 8" descr="Closeup of test tubes" title="Science picture"/>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524" y="0"/>
            <a:ext cx="12188952" cy="4571999"/>
          </a:xfrm>
          <a:prstGeom prst="rect">
            <a:avLst/>
          </a:prstGeom>
        </p:spPr>
      </p:pic>
    </p:spTree>
    <p:extLst>
      <p:ext uri="{BB962C8B-B14F-4D97-AF65-F5344CB8AC3E}">
        <p14:creationId xmlns:p14="http://schemas.microsoft.com/office/powerpoint/2010/main" val="1531164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402902D-A5F5-4D7D-AAA7-32469BA0BC4D}" type="datetimeFigureOut">
              <a:rPr lang="en-US"/>
              <a:t>8/26/16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5F4C9F40-B079-4B71-A627-7266DFEA7F03}" type="slidenum">
              <a:rPr/>
              <a:t>‹#›</a:t>
            </a:fld>
            <a:endParaRPr/>
          </a:p>
        </p:txBody>
      </p:sp>
    </p:spTree>
    <p:extLst>
      <p:ext uri="{BB962C8B-B14F-4D97-AF65-F5344CB8AC3E}">
        <p14:creationId xmlns:p14="http://schemas.microsoft.com/office/powerpoint/2010/main" val="3221556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a:off x="9310254" y="0"/>
            <a:ext cx="288174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8" name="Straight Connector 7"/>
          <p:cNvCxnSpPr/>
          <p:nvPr/>
        </p:nvCxnSpPr>
        <p:spPr>
          <a:xfrm flipH="1">
            <a:off x="9310254" y="0"/>
            <a:ext cx="1" cy="685800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9486900" y="685800"/>
            <a:ext cx="2324100" cy="5486399"/>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838199" y="685800"/>
            <a:ext cx="8105775" cy="54863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402902D-A5F5-4D7D-AAA7-32469BA0BC4D}" type="datetimeFigureOut">
              <a:rPr lang="en-US"/>
              <a:t>8/26/16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5F4C9F40-B079-4B71-A627-7266DFEA7F03}" type="slidenum">
              <a:rPr/>
              <a:t>‹#›</a:t>
            </a:fld>
            <a:endParaRPr/>
          </a:p>
        </p:txBody>
      </p:sp>
    </p:spTree>
    <p:extLst>
      <p:ext uri="{BB962C8B-B14F-4D97-AF65-F5344CB8AC3E}">
        <p14:creationId xmlns:p14="http://schemas.microsoft.com/office/powerpoint/2010/main" val="862647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0402902D-A5F5-4D7D-AAA7-32469BA0BC4D}" type="datetimeFigureOut">
              <a:rPr lang="en-US"/>
              <a:t>8/26/16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5F4C9F40-B079-4B71-A627-7266DFEA7F03}" type="slidenum">
              <a:rPr/>
              <a:t>‹#›</a:t>
            </a:fld>
            <a:endParaRPr/>
          </a:p>
        </p:txBody>
      </p:sp>
    </p:spTree>
    <p:extLst>
      <p:ext uri="{BB962C8B-B14F-4D97-AF65-F5344CB8AC3E}">
        <p14:creationId xmlns:p14="http://schemas.microsoft.com/office/powerpoint/2010/main" val="2253080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bwMode="ltGray">
          <a:xfrm>
            <a:off x="0" y="0"/>
            <a:ext cx="12192000" cy="5715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8" name="Straight Connector 7"/>
          <p:cNvCxnSpPr/>
          <p:nvPr/>
        </p:nvCxnSpPr>
        <p:spPr>
          <a:xfrm>
            <a:off x="0" y="5753100"/>
            <a:ext cx="12192000" cy="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09600" y="3153095"/>
            <a:ext cx="10972800" cy="2286000"/>
          </a:xfrm>
        </p:spPr>
        <p:txBody>
          <a:bodyPr anchor="b">
            <a:normAutofit/>
          </a:bodyPr>
          <a:lstStyle>
            <a:lvl1pPr>
              <a:defRPr sz="5800" b="0"/>
            </a:lvl1pPr>
          </a:lstStyle>
          <a:p>
            <a:r>
              <a:rPr lang="en-US" smtClean="0"/>
              <a:t>Click to edit Master title style</a:t>
            </a:r>
            <a:endParaRPr/>
          </a:p>
        </p:txBody>
      </p:sp>
      <p:sp>
        <p:nvSpPr>
          <p:cNvPr id="3" name="Text Placeholder 2"/>
          <p:cNvSpPr>
            <a:spLocks noGrp="1"/>
          </p:cNvSpPr>
          <p:nvPr>
            <p:ph type="body" idx="1"/>
          </p:nvPr>
        </p:nvSpPr>
        <p:spPr>
          <a:xfrm>
            <a:off x="603250" y="5864054"/>
            <a:ext cx="10972800" cy="450042"/>
          </a:xfrm>
        </p:spPr>
        <p:txBody>
          <a:bodyPr anchor="ctr"/>
          <a:lstStyle>
            <a:lvl1pPr marL="0" indent="0">
              <a:spcBef>
                <a:spcPts val="0"/>
              </a:spcBef>
              <a:buNone/>
              <a:defRPr sz="2000">
                <a:solidFill>
                  <a:schemeClr val="tx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93724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066800" y="1714501"/>
            <a:ext cx="4752109" cy="4457700"/>
          </a:xfrm>
        </p:spPr>
        <p:txBody>
          <a:bodyPr>
            <a:normAutofit/>
          </a:bodyPr>
          <a:lstStyle>
            <a:lvl1pPr>
              <a:spcBef>
                <a:spcPts val="2000"/>
              </a:spcBef>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373091" y="1714501"/>
            <a:ext cx="4752109" cy="4457700"/>
          </a:xfrm>
        </p:spPr>
        <p:txBody>
          <a:bodyPr>
            <a:normAutofit/>
          </a:bodyPr>
          <a:lstStyle>
            <a:lvl1pPr>
              <a:spcBef>
                <a:spcPts val="2000"/>
              </a:spcBef>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0402902D-A5F5-4D7D-AAA7-32469BA0BC4D}" type="datetimeFigureOut">
              <a:rPr lang="en-US"/>
              <a:t>8/26/16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5F4C9F40-B079-4B71-A627-7266DFEA7F03}" type="slidenum">
              <a:rPr/>
              <a:t>‹#›</a:t>
            </a:fld>
            <a:endParaRPr/>
          </a:p>
        </p:txBody>
      </p:sp>
    </p:spTree>
    <p:extLst>
      <p:ext uri="{BB962C8B-B14F-4D97-AF65-F5344CB8AC3E}">
        <p14:creationId xmlns:p14="http://schemas.microsoft.com/office/powerpoint/2010/main" val="4072386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066800" y="1529541"/>
            <a:ext cx="4754880" cy="811583"/>
          </a:xfrm>
        </p:spPr>
        <p:txBody>
          <a:bodyPr anchor="b"/>
          <a:lstStyle>
            <a:lvl1pPr marL="0" indent="0">
              <a:lnSpc>
                <a:spcPct val="90000"/>
              </a:lnSpc>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6800" y="2484692"/>
            <a:ext cx="4754880" cy="3687508"/>
          </a:xfrm>
        </p:spPr>
        <p:txBody>
          <a:bodyPr/>
          <a:lstStyle>
            <a:lvl1pPr>
              <a:spcBef>
                <a:spcPts val="2000"/>
              </a:spcBef>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370320" y="1529541"/>
            <a:ext cx="4754880" cy="811583"/>
          </a:xfrm>
        </p:spPr>
        <p:txBody>
          <a:bodyPr anchor="b"/>
          <a:lstStyle>
            <a:lvl1pPr marL="0" indent="0">
              <a:lnSpc>
                <a:spcPct val="90000"/>
              </a:lnSpc>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0320" y="2484692"/>
            <a:ext cx="4754880" cy="3687508"/>
          </a:xfrm>
        </p:spPr>
        <p:txBody>
          <a:bodyPr/>
          <a:lstStyle>
            <a:lvl1pPr>
              <a:spcBef>
                <a:spcPts val="2000"/>
              </a:spcBef>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0402902D-A5F5-4D7D-AAA7-32469BA0BC4D}" type="datetimeFigureOut">
              <a:rPr lang="en-US"/>
              <a:t>8/26/16</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5F4C9F40-B079-4B71-A627-7266DFEA7F03}" type="slidenum">
              <a:rPr/>
              <a:t>‹#›</a:t>
            </a:fld>
            <a:endParaRPr/>
          </a:p>
        </p:txBody>
      </p:sp>
    </p:spTree>
    <p:extLst>
      <p:ext uri="{BB962C8B-B14F-4D97-AF65-F5344CB8AC3E}">
        <p14:creationId xmlns:p14="http://schemas.microsoft.com/office/powerpoint/2010/main" val="96062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402902D-A5F5-4D7D-AAA7-32469BA0BC4D}" type="datetimeFigureOut">
              <a:rPr lang="en-US"/>
              <a:t>8/26/16</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5F4C9F40-B079-4B71-A627-7266DFEA7F03}" type="slidenum">
              <a:rPr/>
              <a:t>‹#›</a:t>
            </a:fld>
            <a:endParaRPr/>
          </a:p>
        </p:txBody>
      </p:sp>
    </p:spTree>
    <p:extLst>
      <p:ext uri="{BB962C8B-B14F-4D97-AF65-F5344CB8AC3E}">
        <p14:creationId xmlns:p14="http://schemas.microsoft.com/office/powerpoint/2010/main" val="2515942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02902D-A5F5-4D7D-AAA7-32469BA0BC4D}" type="datetimeFigureOut">
              <a:rPr lang="en-US"/>
              <a:t>8/26/16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5F4C9F40-B079-4B71-A627-7266DFEA7F03}" type="slidenum">
              <a:rPr/>
              <a:t>‹#›</a:t>
            </a:fld>
            <a:endParaRPr/>
          </a:p>
        </p:txBody>
      </p:sp>
    </p:spTree>
    <p:extLst>
      <p:ext uri="{BB962C8B-B14F-4D97-AF65-F5344CB8AC3E}">
        <p14:creationId xmlns:p14="http://schemas.microsoft.com/office/powerpoint/2010/main" val="275633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3" name="Rectangle 12"/>
          <p:cNvSpPr/>
          <p:nvPr/>
        </p:nvSpPr>
        <p:spPr bwMode="ltGray">
          <a:xfrm>
            <a:off x="0" y="0"/>
            <a:ext cx="4267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flipH="1">
            <a:off x="4267200" y="0"/>
            <a:ext cx="1" cy="685800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80519" y="465512"/>
            <a:ext cx="3506162" cy="1600200"/>
          </a:xfrm>
        </p:spPr>
        <p:txBody>
          <a:bodyPr anchor="t">
            <a:normAutofit/>
          </a:bodyPr>
          <a:lstStyle>
            <a:lvl1pPr>
              <a:defRPr sz="2800" b="0"/>
            </a:lvl1pPr>
          </a:lstStyle>
          <a:p>
            <a:r>
              <a:rPr lang="en-US" smtClean="0"/>
              <a:t>Click to edit Master title style</a:t>
            </a:r>
            <a:endParaRPr/>
          </a:p>
        </p:txBody>
      </p:sp>
      <p:sp>
        <p:nvSpPr>
          <p:cNvPr id="3" name="Content Placeholder 2"/>
          <p:cNvSpPr>
            <a:spLocks noGrp="1"/>
          </p:cNvSpPr>
          <p:nvPr>
            <p:ph idx="1"/>
          </p:nvPr>
        </p:nvSpPr>
        <p:spPr>
          <a:xfrm>
            <a:off x="4699000" y="465513"/>
            <a:ext cx="7048500" cy="5935287"/>
          </a:xfrm>
        </p:spPr>
        <p:txBody>
          <a:bodyPr>
            <a:normAutofit/>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380519" y="3746500"/>
            <a:ext cx="3506162" cy="24257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02018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1" pos="2688">
          <p15:clr>
            <a:srgbClr val="FBAE40"/>
          </p15:clr>
        </p15:guide>
        <p15:guide id="2" orient="horz" pos="288">
          <p15:clr>
            <a:srgbClr val="FBAE40"/>
          </p15:clr>
        </p15:guide>
        <p15:guide id="3" orient="horz" pos="4032">
          <p15:clr>
            <a:srgbClr val="FBAE40"/>
          </p15:clr>
        </p15:guide>
        <p15:guide id="4" pos="29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bwMode="ltGray">
          <a:xfrm>
            <a:off x="0" y="0"/>
            <a:ext cx="4267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flipH="1">
            <a:off x="4267200" y="0"/>
            <a:ext cx="1" cy="685800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84048" y="466344"/>
            <a:ext cx="3502152" cy="1600200"/>
          </a:xfrm>
        </p:spPr>
        <p:txBody>
          <a:bodyPr anchor="t">
            <a:normAutofit/>
          </a:bodyPr>
          <a:lstStyle>
            <a:lvl1pPr>
              <a:defRPr sz="2800" b="0"/>
            </a:lvl1pPr>
          </a:lstStyle>
          <a:p>
            <a:r>
              <a:rPr lang="en-US" smtClean="0"/>
              <a:t>Click to edit Master title style</a:t>
            </a:r>
            <a:endParaRPr/>
          </a:p>
        </p:txBody>
      </p:sp>
      <p:sp>
        <p:nvSpPr>
          <p:cNvPr id="3" name="Picture Placeholder 2"/>
          <p:cNvSpPr>
            <a:spLocks noGrp="1"/>
          </p:cNvSpPr>
          <p:nvPr>
            <p:ph type="pic" idx="1"/>
          </p:nvPr>
        </p:nvSpPr>
        <p:spPr>
          <a:xfrm>
            <a:off x="4309872" y="0"/>
            <a:ext cx="7882128" cy="6858000"/>
          </a:xfrm>
        </p:spPr>
        <p:txBody>
          <a:bodyPr tIns="7315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84048" y="3749040"/>
            <a:ext cx="3502152" cy="242316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34938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bwMode="ltGray">
          <a:xfrm>
            <a:off x="0" y="0"/>
            <a:ext cx="12192000" cy="1371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0" y="1371600"/>
            <a:ext cx="12192000" cy="0"/>
          </a:xfrm>
          <a:prstGeom prst="line">
            <a:avLst/>
          </a:prstGeom>
          <a:ln w="76200">
            <a:miter lim="800000"/>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bwMode="auto">
          <a:xfrm>
            <a:off x="1066800" y="127000"/>
            <a:ext cx="10058400" cy="109728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066800" y="1714500"/>
            <a:ext cx="10058400" cy="44577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9486900" y="6394450"/>
            <a:ext cx="2324100" cy="274320"/>
          </a:xfrm>
          <a:prstGeom prst="rect">
            <a:avLst/>
          </a:prstGeom>
        </p:spPr>
        <p:txBody>
          <a:bodyPr vert="horz" lIns="91440" tIns="45720" rIns="91440" bIns="45720" rtlCol="0" anchor="ctr"/>
          <a:lstStyle>
            <a:lvl1pPr algn="r">
              <a:defRPr sz="1200">
                <a:solidFill>
                  <a:schemeClr val="tx1">
                    <a:lumMod val="50000"/>
                  </a:schemeClr>
                </a:solidFill>
              </a:defRPr>
            </a:lvl1pPr>
          </a:lstStyle>
          <a:p>
            <a:fld id="{0402902D-A5F5-4D7D-AAA7-32469BA0BC4D}" type="datetimeFigureOut">
              <a:rPr lang="en-US"/>
              <a:pPr/>
              <a:t>8/26/16</a:t>
            </a:fld>
            <a:endParaRPr/>
          </a:p>
        </p:txBody>
      </p:sp>
      <p:sp>
        <p:nvSpPr>
          <p:cNvPr id="5" name="Footer Placeholder 4"/>
          <p:cNvSpPr>
            <a:spLocks noGrp="1"/>
          </p:cNvSpPr>
          <p:nvPr>
            <p:ph type="ftr" sz="quarter" idx="3"/>
          </p:nvPr>
        </p:nvSpPr>
        <p:spPr>
          <a:xfrm>
            <a:off x="809625" y="6394450"/>
            <a:ext cx="8134350" cy="274320"/>
          </a:xfrm>
          <a:prstGeom prst="rect">
            <a:avLst/>
          </a:prstGeom>
        </p:spPr>
        <p:txBody>
          <a:bodyPr vert="horz" lIns="91440" tIns="45720" rIns="91440" bIns="45720" rtlCol="0" anchor="ctr"/>
          <a:lstStyle>
            <a:lvl1pPr algn="l">
              <a:defRPr sz="1200">
                <a:solidFill>
                  <a:schemeClr val="tx1">
                    <a:lumMod val="50000"/>
                  </a:schemeClr>
                </a:solidFill>
              </a:defRPr>
            </a:lvl1pPr>
          </a:lstStyle>
          <a:p>
            <a:endParaRPr/>
          </a:p>
        </p:txBody>
      </p:sp>
      <p:sp>
        <p:nvSpPr>
          <p:cNvPr id="6" name="Slide Number Placeholder 5"/>
          <p:cNvSpPr>
            <a:spLocks noGrp="1"/>
          </p:cNvSpPr>
          <p:nvPr>
            <p:ph type="sldNum" sz="quarter" idx="4"/>
          </p:nvPr>
        </p:nvSpPr>
        <p:spPr>
          <a:xfrm>
            <a:off x="85724" y="6394450"/>
            <a:ext cx="523875" cy="274320"/>
          </a:xfrm>
          <a:prstGeom prst="rect">
            <a:avLst/>
          </a:prstGeom>
        </p:spPr>
        <p:txBody>
          <a:bodyPr vert="horz" lIns="91440" tIns="45720" rIns="91440" bIns="45720" rtlCol="0" anchor="ctr"/>
          <a:lstStyle>
            <a:lvl1pPr algn="r">
              <a:defRPr sz="1200">
                <a:solidFill>
                  <a:schemeClr val="tx1">
                    <a:lumMod val="50000"/>
                  </a:schemeClr>
                </a:solidFill>
              </a:defRPr>
            </a:lvl1pPr>
          </a:lstStyle>
          <a:p>
            <a:fld id="{5F4C9F40-B079-4B71-A627-7266DFEA7F03}" type="slidenum">
              <a:rPr/>
              <a:pPr/>
              <a:t>‹#›</a:t>
            </a:fld>
            <a:endParaRPr/>
          </a:p>
        </p:txBody>
      </p:sp>
    </p:spTree>
    <p:extLst>
      <p:ext uri="{BB962C8B-B14F-4D97-AF65-F5344CB8AC3E}">
        <p14:creationId xmlns:p14="http://schemas.microsoft.com/office/powerpoint/2010/main" val="127595847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74320" algn="l" defTabSz="914400" rtl="0" eaLnBrk="1" latinLnBrk="0" hangingPunct="1">
        <a:spcBef>
          <a:spcPts val="2200"/>
        </a:spcBef>
        <a:buClr>
          <a:schemeClr val="tx1">
            <a:lumMod val="65000"/>
          </a:schemeClr>
        </a:buClr>
        <a:buFont typeface="Arial" pitchFamily="34" charset="0"/>
        <a:buChar char="•"/>
        <a:defRPr sz="2200" kern="1200">
          <a:solidFill>
            <a:schemeClr val="tx1"/>
          </a:solidFill>
          <a:latin typeface="+mn-lt"/>
          <a:ea typeface="+mn-ea"/>
          <a:cs typeface="+mn-cs"/>
        </a:defRPr>
      </a:lvl1pPr>
      <a:lvl2pPr marL="594360" indent="-274320" algn="l" defTabSz="914400" rtl="0" eaLnBrk="1" latinLnBrk="0" hangingPunct="1">
        <a:spcBef>
          <a:spcPts val="1600"/>
        </a:spcBef>
        <a:buClr>
          <a:schemeClr val="tx1">
            <a:lumMod val="65000"/>
          </a:schemeClr>
        </a:buClr>
        <a:buFont typeface="Arial" pitchFamily="34" charset="0"/>
        <a:buChar char="•"/>
        <a:defRPr sz="2000" kern="1200">
          <a:solidFill>
            <a:schemeClr val="tx1"/>
          </a:solidFill>
          <a:latin typeface="+mn-lt"/>
          <a:ea typeface="+mn-ea"/>
          <a:cs typeface="+mn-cs"/>
        </a:defRPr>
      </a:lvl2pPr>
      <a:lvl3pPr marL="868680" indent="-228600" algn="l" defTabSz="914400" rtl="0" eaLnBrk="1" latinLnBrk="0" hangingPunct="1">
        <a:spcBef>
          <a:spcPts val="1200"/>
        </a:spcBef>
        <a:buClr>
          <a:schemeClr val="tx1">
            <a:lumMod val="65000"/>
          </a:schemeClr>
        </a:buClr>
        <a:buFont typeface="Arial" pitchFamily="34" charset="0"/>
        <a:buChar char="•"/>
        <a:defRPr sz="1800" kern="1200">
          <a:solidFill>
            <a:schemeClr val="tx1"/>
          </a:solidFill>
          <a:latin typeface="+mn-lt"/>
          <a:ea typeface="+mn-ea"/>
          <a:cs typeface="+mn-cs"/>
        </a:defRPr>
      </a:lvl3pPr>
      <a:lvl4pPr marL="1188720" indent="-228600" algn="l" defTabSz="914400" rtl="0" eaLnBrk="1" latinLnBrk="0" hangingPunct="1">
        <a:spcBef>
          <a:spcPts val="1000"/>
        </a:spcBef>
        <a:buClr>
          <a:schemeClr val="tx1">
            <a:lumMod val="65000"/>
          </a:schemeClr>
        </a:buClr>
        <a:buFont typeface="Arial" pitchFamily="34" charset="0"/>
        <a:buChar char="•"/>
        <a:defRPr sz="1600" kern="1200">
          <a:solidFill>
            <a:schemeClr val="tx1"/>
          </a:solidFill>
          <a:latin typeface="+mn-lt"/>
          <a:ea typeface="+mn-ea"/>
          <a:cs typeface="+mn-cs"/>
        </a:defRPr>
      </a:lvl4pPr>
      <a:lvl5pPr marL="1417320" indent="-228600" algn="l" defTabSz="914400" rtl="0" eaLnBrk="1" latinLnBrk="0" hangingPunct="1">
        <a:spcBef>
          <a:spcPts val="800"/>
        </a:spcBef>
        <a:buClr>
          <a:schemeClr val="tx1">
            <a:lumMod val="65000"/>
          </a:schemeClr>
        </a:buClr>
        <a:buFont typeface="Arial" pitchFamily="34" charset="0"/>
        <a:buChar char="•"/>
        <a:defRPr sz="1600" kern="1200">
          <a:solidFill>
            <a:schemeClr val="tx1"/>
          </a:solidFill>
          <a:latin typeface="+mn-lt"/>
          <a:ea typeface="+mn-ea"/>
          <a:cs typeface="+mn-cs"/>
        </a:defRPr>
      </a:lvl5pPr>
      <a:lvl6pPr marL="1645920" indent="-228600" algn="l" defTabSz="914400" rtl="0" eaLnBrk="1" latinLnBrk="0" hangingPunct="1">
        <a:spcBef>
          <a:spcPts val="600"/>
        </a:spcBef>
        <a:buClr>
          <a:schemeClr val="tx1">
            <a:lumMod val="65000"/>
          </a:schemeClr>
        </a:buClr>
        <a:buFont typeface="Arial" pitchFamily="34" charset="0"/>
        <a:buChar char="•"/>
        <a:defRPr sz="1600" kern="1200">
          <a:solidFill>
            <a:schemeClr val="tx1"/>
          </a:solidFill>
          <a:latin typeface="+mn-lt"/>
          <a:ea typeface="+mn-ea"/>
          <a:cs typeface="+mn-cs"/>
        </a:defRPr>
      </a:lvl6pPr>
      <a:lvl7pPr marL="1874520" indent="-228600" algn="l" defTabSz="914400" rtl="0" eaLnBrk="1" latinLnBrk="0" hangingPunct="1">
        <a:spcBef>
          <a:spcPts val="600"/>
        </a:spcBef>
        <a:buClr>
          <a:schemeClr val="tx1">
            <a:lumMod val="65000"/>
          </a:schemeClr>
        </a:buClr>
        <a:buFont typeface="Arial" pitchFamily="34" charset="0"/>
        <a:buChar char="•"/>
        <a:defRPr sz="1600" kern="1200">
          <a:solidFill>
            <a:schemeClr val="tx1"/>
          </a:solidFill>
          <a:latin typeface="+mn-lt"/>
          <a:ea typeface="+mn-ea"/>
          <a:cs typeface="+mn-cs"/>
        </a:defRPr>
      </a:lvl7pPr>
      <a:lvl8pPr marL="2103120" indent="-228600" algn="l" defTabSz="914400" rtl="0" eaLnBrk="1" latinLnBrk="0" hangingPunct="1">
        <a:spcBef>
          <a:spcPts val="600"/>
        </a:spcBef>
        <a:buClr>
          <a:schemeClr val="tx1">
            <a:lumMod val="65000"/>
          </a:schemeClr>
        </a:buClr>
        <a:buFont typeface="Arial" pitchFamily="34" charset="0"/>
        <a:buChar char="•"/>
        <a:defRPr sz="1600" kern="1200">
          <a:solidFill>
            <a:schemeClr val="tx1"/>
          </a:solidFill>
          <a:latin typeface="+mn-lt"/>
          <a:ea typeface="+mn-ea"/>
          <a:cs typeface="+mn-cs"/>
        </a:defRPr>
      </a:lvl8pPr>
      <a:lvl9pPr marL="2331720" indent="-228600" algn="l" defTabSz="914400" rtl="0" eaLnBrk="1" latinLnBrk="0" hangingPunct="1">
        <a:spcBef>
          <a:spcPts val="600"/>
        </a:spcBef>
        <a:buClr>
          <a:schemeClr val="tx1">
            <a:lumMod val="65000"/>
          </a:schemeClr>
        </a:buClr>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Ember - CSET Mentoring Program</a:t>
            </a:r>
            <a:endParaRPr lang="en-US" dirty="0"/>
          </a:p>
        </p:txBody>
      </p:sp>
      <p:sp>
        <p:nvSpPr>
          <p:cNvPr id="3" name="Subtitle 2"/>
          <p:cNvSpPr>
            <a:spLocks noGrp="1"/>
          </p:cNvSpPr>
          <p:nvPr>
            <p:ph type="subTitle" idx="1"/>
          </p:nvPr>
        </p:nvSpPr>
        <p:spPr/>
        <p:txBody>
          <a:bodyPr/>
          <a:lstStyle/>
          <a:p>
            <a:r>
              <a:rPr lang="en-US" dirty="0" smtClean="0"/>
              <a:t>Giving Back and Moving Forward</a:t>
            </a:r>
            <a:endParaRPr lang="en-US" dirty="0"/>
          </a:p>
        </p:txBody>
      </p:sp>
    </p:spTree>
    <p:extLst>
      <p:ext uri="{BB962C8B-B14F-4D97-AF65-F5344CB8AC3E}">
        <p14:creationId xmlns:p14="http://schemas.microsoft.com/office/powerpoint/2010/main" val="1420781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Overview</a:t>
            </a:r>
            <a:endParaRPr lang="en-US" dirty="0"/>
          </a:p>
        </p:txBody>
      </p:sp>
      <p:sp>
        <p:nvSpPr>
          <p:cNvPr id="3" name="Content Placeholder 2"/>
          <p:cNvSpPr>
            <a:spLocks noGrp="1"/>
          </p:cNvSpPr>
          <p:nvPr>
            <p:ph idx="1"/>
          </p:nvPr>
        </p:nvSpPr>
        <p:spPr/>
        <p:txBody>
          <a:bodyPr/>
          <a:lstStyle/>
          <a:p>
            <a:pPr marL="457200" lvl="0" indent="-457200">
              <a:spcBef>
                <a:spcPts val="0"/>
              </a:spcBef>
              <a:buClrTx/>
              <a:buFont typeface="+mj-lt"/>
              <a:buAutoNum type="arabicPeriod"/>
            </a:pPr>
            <a:r>
              <a:rPr lang="en-US" dirty="0"/>
              <a:t>The EMBER Program, (Experienced Mentors Bettering Emerging Researchers), is being developed to add a stronger foundation to that of the college of science, engineering, and technology. </a:t>
            </a:r>
          </a:p>
          <a:p>
            <a:pPr marL="457200" lvl="0" indent="-457200">
              <a:spcBef>
                <a:spcPts val="0"/>
              </a:spcBef>
              <a:buClrTx/>
              <a:buFont typeface="+mj-lt"/>
              <a:buAutoNum type="arabicPeriod"/>
            </a:pPr>
            <a:endParaRPr lang="en-US" dirty="0" smtClean="0"/>
          </a:p>
          <a:p>
            <a:pPr marL="457200" lvl="0" indent="-457200">
              <a:spcBef>
                <a:spcPts val="0"/>
              </a:spcBef>
              <a:buClrTx/>
              <a:buFont typeface="+mj-lt"/>
              <a:buAutoNum type="arabicPeriod"/>
            </a:pPr>
            <a:r>
              <a:rPr lang="en-US" dirty="0"/>
              <a:t>Mentors will first focus on working together to develop each other's capacity to mentor. Upon finishing training, they will be paired with CSET freshmen and sophomores and work with them as friends, not teachers. </a:t>
            </a:r>
            <a:endParaRPr lang="en-US" dirty="0" smtClean="0"/>
          </a:p>
          <a:p>
            <a:pPr marL="457200" lvl="0" indent="-457200">
              <a:spcBef>
                <a:spcPts val="0"/>
              </a:spcBef>
              <a:buClrTx/>
              <a:buFont typeface="+mj-lt"/>
              <a:buAutoNum type="arabicPeriod"/>
            </a:pPr>
            <a:endParaRPr lang="en-US" dirty="0"/>
          </a:p>
          <a:p>
            <a:pPr marL="457200" lvl="0" indent="-457200">
              <a:spcBef>
                <a:spcPts val="0"/>
              </a:spcBef>
              <a:buClrTx/>
              <a:buFont typeface="+mj-lt"/>
              <a:buAutoNum type="arabicPeriod"/>
            </a:pPr>
            <a:r>
              <a:rPr lang="en-US" dirty="0"/>
              <a:t>This unique experience will transform both the mentor and the mentee, and great triumphs are expected within the first year of this group's founding. </a:t>
            </a:r>
          </a:p>
        </p:txBody>
      </p:sp>
    </p:spTree>
    <p:extLst>
      <p:ext uri="{BB962C8B-B14F-4D97-AF65-F5344CB8AC3E}">
        <p14:creationId xmlns:p14="http://schemas.microsoft.com/office/powerpoint/2010/main" val="2422939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lstStyle/>
          <a:p>
            <a:r>
              <a:rPr lang="en-US" dirty="0"/>
              <a:t>Increase retention rate among CSET majors at JSU. </a:t>
            </a:r>
            <a:endParaRPr lang="en-US" dirty="0" smtClean="0"/>
          </a:p>
          <a:p>
            <a:r>
              <a:rPr lang="en-US" dirty="0" smtClean="0"/>
              <a:t>Create </a:t>
            </a:r>
            <a:r>
              <a:rPr lang="en-US" dirty="0"/>
              <a:t>networks for students to mature at a faster rate and younger age</a:t>
            </a:r>
            <a:r>
              <a:rPr lang="en-US" dirty="0" smtClean="0"/>
              <a:t>.</a:t>
            </a:r>
          </a:p>
          <a:p>
            <a:r>
              <a:rPr lang="en-US" dirty="0" smtClean="0"/>
              <a:t>Encourage </a:t>
            </a:r>
            <a:r>
              <a:rPr lang="en-US" dirty="0"/>
              <a:t>students by empowering them to take active roles as leaders</a:t>
            </a:r>
            <a:r>
              <a:rPr lang="en-US" dirty="0" smtClean="0"/>
              <a:t>.</a:t>
            </a:r>
          </a:p>
          <a:p>
            <a:r>
              <a:rPr lang="en-US" dirty="0" smtClean="0"/>
              <a:t>Create </a:t>
            </a:r>
            <a:r>
              <a:rPr lang="en-US" dirty="0"/>
              <a:t>more well rounded students by improving their success inside and outside the classroom</a:t>
            </a:r>
            <a:r>
              <a:rPr lang="en-US" dirty="0" smtClean="0"/>
              <a:t>.</a:t>
            </a:r>
          </a:p>
          <a:p>
            <a:r>
              <a:rPr lang="en-US" dirty="0" smtClean="0"/>
              <a:t>Develop </a:t>
            </a:r>
            <a:r>
              <a:rPr lang="en-US" dirty="0"/>
              <a:t>a program that will become incorporated into the legacy of JSU.</a:t>
            </a:r>
          </a:p>
          <a:p>
            <a:endParaRPr lang="en-US" dirty="0"/>
          </a:p>
        </p:txBody>
      </p:sp>
    </p:spTree>
    <p:extLst>
      <p:ext uri="{BB962C8B-B14F-4D97-AF65-F5344CB8AC3E}">
        <p14:creationId xmlns:p14="http://schemas.microsoft.com/office/powerpoint/2010/main" val="924147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Mentor Training</a:t>
            </a:r>
            <a:endParaRPr lang="en-US" dirty="0"/>
          </a:p>
        </p:txBody>
      </p:sp>
      <p:sp>
        <p:nvSpPr>
          <p:cNvPr id="3" name="Content Placeholder 2"/>
          <p:cNvSpPr>
            <a:spLocks noGrp="1"/>
          </p:cNvSpPr>
          <p:nvPr>
            <p:ph sz="half" idx="1"/>
          </p:nvPr>
        </p:nvSpPr>
        <p:spPr>
          <a:xfrm>
            <a:off x="1066800" y="1714501"/>
            <a:ext cx="10058400" cy="4457700"/>
          </a:xfrm>
        </p:spPr>
        <p:txBody>
          <a:bodyPr/>
          <a:lstStyle/>
          <a:p>
            <a:r>
              <a:rPr lang="en-US" dirty="0"/>
              <a:t>Mentors will be required to attend every meeting. </a:t>
            </a:r>
            <a:endParaRPr lang="en-US" dirty="0" smtClean="0"/>
          </a:p>
          <a:p>
            <a:r>
              <a:rPr lang="en-US" dirty="0" smtClean="0"/>
              <a:t>During </a:t>
            </a:r>
            <a:r>
              <a:rPr lang="en-US" dirty="0"/>
              <a:t>the meetings, there will be a central training topic to help all students become more confident in mentoring. </a:t>
            </a:r>
            <a:endParaRPr lang="en-US" dirty="0" smtClean="0"/>
          </a:p>
          <a:p>
            <a:r>
              <a:rPr lang="en-US" dirty="0" smtClean="0"/>
              <a:t>This </a:t>
            </a:r>
            <a:r>
              <a:rPr lang="en-US" dirty="0"/>
              <a:t>space will also be where mentors can talk about successes they are having and help they need with their mentees. </a:t>
            </a:r>
            <a:endParaRPr lang="en-US" dirty="0" smtClean="0"/>
          </a:p>
        </p:txBody>
      </p:sp>
    </p:spTree>
    <p:extLst>
      <p:ext uri="{BB962C8B-B14F-4D97-AF65-F5344CB8AC3E}">
        <p14:creationId xmlns:p14="http://schemas.microsoft.com/office/powerpoint/2010/main" val="92168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Schedule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713140252"/>
              </p:ext>
            </p:extLst>
          </p:nvPr>
        </p:nvGraphicFramePr>
        <p:xfrm>
          <a:off x="425301" y="1913858"/>
          <a:ext cx="11238616" cy="3359892"/>
        </p:xfrm>
        <a:graphic>
          <a:graphicData uri="http://schemas.openxmlformats.org/drawingml/2006/table">
            <a:tbl>
              <a:tblPr firstRow="1" bandRow="1">
                <a:tableStyleId>{69012ECD-51FC-41F1-AA8D-1B2483CD663E}</a:tableStyleId>
              </a:tblPr>
              <a:tblGrid>
                <a:gridCol w="6298097"/>
                <a:gridCol w="2865479"/>
                <a:gridCol w="852295"/>
                <a:gridCol w="1222745"/>
              </a:tblGrid>
              <a:tr h="715429">
                <a:tc>
                  <a:txBody>
                    <a:bodyPr/>
                    <a:lstStyle/>
                    <a:p>
                      <a:pPr marL="0" marR="0" algn="ctr">
                        <a:lnSpc>
                          <a:spcPct val="150000"/>
                        </a:lnSpc>
                        <a:spcBef>
                          <a:spcPts val="0"/>
                        </a:spcBef>
                        <a:spcAft>
                          <a:spcPts val="0"/>
                        </a:spcAft>
                      </a:pPr>
                      <a:r>
                        <a:rPr lang="en-US" sz="1000" kern="1100">
                          <a:effectLst/>
                        </a:rPr>
                        <a:t>Training</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dirty="0" smtClean="0">
                          <a:effectLst/>
                        </a:rPr>
                        <a:t>Time</a:t>
                      </a:r>
                    </a:p>
                    <a:p>
                      <a:pPr marL="0" marR="0" algn="ctr">
                        <a:lnSpc>
                          <a:spcPct val="150000"/>
                        </a:lnSpc>
                        <a:spcBef>
                          <a:spcPts val="0"/>
                        </a:spcBef>
                        <a:spcAft>
                          <a:spcPts val="0"/>
                        </a:spcAft>
                      </a:pPr>
                      <a:r>
                        <a:rPr lang="en-US" sz="1000" kern="1100" dirty="0" smtClean="0">
                          <a:effectLst/>
                          <a:latin typeface="Calibri" charset="0"/>
                          <a:ea typeface="Times New Roman" charset="0"/>
                        </a:rPr>
                        <a:t>(Times are scheduled to change)</a:t>
                      </a:r>
                      <a:endParaRPr lang="en-US" sz="1000" kern="1100" dirty="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Location</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Duration </a:t>
                      </a:r>
                      <a:endParaRPr lang="en-US" sz="1000" kern="1100">
                        <a:effectLst/>
                        <a:latin typeface="Calibri" charset="0"/>
                        <a:ea typeface="Times New Roman" charset="0"/>
                      </a:endParaRPr>
                    </a:p>
                  </a:txBody>
                  <a:tcPr marL="60787" marR="60787" marT="0" marB="0"/>
                </a:tc>
              </a:tr>
              <a:tr h="536572">
                <a:tc>
                  <a:txBody>
                    <a:bodyPr/>
                    <a:lstStyle/>
                    <a:p>
                      <a:pPr marL="0" marR="0">
                        <a:lnSpc>
                          <a:spcPct val="150000"/>
                        </a:lnSpc>
                        <a:spcBef>
                          <a:spcPts val="0"/>
                        </a:spcBef>
                        <a:spcAft>
                          <a:spcPts val="0"/>
                        </a:spcAft>
                      </a:pPr>
                      <a:r>
                        <a:rPr lang="en-US" sz="1000" kern="1100">
                          <a:effectLst/>
                        </a:rPr>
                        <a:t>Meet the EMBER Exec. Committee</a:t>
                      </a:r>
                    </a:p>
                    <a:p>
                      <a:pPr marL="0" marR="0" algn="r">
                        <a:lnSpc>
                          <a:spcPct val="150000"/>
                        </a:lnSpc>
                        <a:spcBef>
                          <a:spcPts val="0"/>
                        </a:spcBef>
                        <a:spcAft>
                          <a:spcPts val="0"/>
                        </a:spcAft>
                      </a:pPr>
                      <a:r>
                        <a:rPr lang="en-US" sz="1000" kern="1100">
                          <a:effectLst/>
                        </a:rPr>
                        <a:t>Welcome to the Program - Overview</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September 2, 2016</a:t>
                      </a:r>
                    </a:p>
                    <a:p>
                      <a:pPr marL="0" marR="0" algn="ctr">
                        <a:lnSpc>
                          <a:spcPct val="150000"/>
                        </a:lnSpc>
                        <a:spcBef>
                          <a:spcPts val="0"/>
                        </a:spcBef>
                        <a:spcAft>
                          <a:spcPts val="0"/>
                        </a:spcAft>
                      </a:pPr>
                      <a:r>
                        <a:rPr lang="en-US" sz="1000" kern="1100">
                          <a:effectLst/>
                        </a:rPr>
                        <a:t>4:00-5:00pm</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IA</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1 Hour</a:t>
                      </a:r>
                      <a:endParaRPr lang="en-US" sz="1000" kern="1100">
                        <a:effectLst/>
                        <a:latin typeface="Calibri" charset="0"/>
                        <a:ea typeface="Times New Roman" charset="0"/>
                      </a:endParaRPr>
                    </a:p>
                  </a:txBody>
                  <a:tcPr marL="60787" marR="60787" marT="0" marB="0"/>
                </a:tc>
              </a:tr>
              <a:tr h="498175">
                <a:tc>
                  <a:txBody>
                    <a:bodyPr/>
                    <a:lstStyle/>
                    <a:p>
                      <a:pPr marL="0" marR="0">
                        <a:lnSpc>
                          <a:spcPct val="150000"/>
                        </a:lnSpc>
                        <a:spcBef>
                          <a:spcPts val="0"/>
                        </a:spcBef>
                        <a:spcAft>
                          <a:spcPts val="0"/>
                        </a:spcAft>
                      </a:pPr>
                      <a:r>
                        <a:rPr lang="en-US" sz="1000" kern="1100" dirty="0">
                          <a:effectLst/>
                        </a:rPr>
                        <a:t>Mentor vs. Tutor</a:t>
                      </a:r>
                    </a:p>
                    <a:p>
                      <a:pPr marL="0" marR="0" algn="r">
                        <a:lnSpc>
                          <a:spcPct val="150000"/>
                        </a:lnSpc>
                        <a:spcBef>
                          <a:spcPts val="0"/>
                        </a:spcBef>
                        <a:spcAft>
                          <a:spcPts val="0"/>
                        </a:spcAft>
                      </a:pPr>
                      <a:r>
                        <a:rPr lang="en-US" sz="1000" kern="1100" dirty="0" smtClean="0">
                          <a:effectLst/>
                        </a:rPr>
                        <a:t>Learning </a:t>
                      </a:r>
                      <a:r>
                        <a:rPr lang="en-US" sz="1000" kern="1100" dirty="0">
                          <a:effectLst/>
                        </a:rPr>
                        <a:t>About Our Strengths and Weaknesses</a:t>
                      </a:r>
                      <a:endParaRPr lang="en-US" sz="1000" kern="1100" dirty="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September 9, 2016</a:t>
                      </a:r>
                    </a:p>
                    <a:p>
                      <a:pPr marL="0" marR="0" algn="ctr">
                        <a:lnSpc>
                          <a:spcPct val="150000"/>
                        </a:lnSpc>
                        <a:spcBef>
                          <a:spcPts val="0"/>
                        </a:spcBef>
                        <a:spcAft>
                          <a:spcPts val="0"/>
                        </a:spcAft>
                      </a:pPr>
                      <a:r>
                        <a:rPr lang="en-US" sz="1000" kern="1100">
                          <a:effectLst/>
                        </a:rPr>
                        <a:t>4:00-5:00pm</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dirty="0">
                          <a:effectLst/>
                        </a:rPr>
                        <a:t>IA</a:t>
                      </a:r>
                      <a:endParaRPr lang="en-US" sz="1000" kern="1100" dirty="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2 Hours</a:t>
                      </a:r>
                      <a:endParaRPr lang="en-US" sz="1000" kern="1100">
                        <a:effectLst/>
                        <a:latin typeface="Calibri" charset="0"/>
                        <a:ea typeface="Times New Roman" charset="0"/>
                      </a:endParaRPr>
                    </a:p>
                  </a:txBody>
                  <a:tcPr marL="60787" marR="60787" marT="0" marB="0"/>
                </a:tc>
              </a:tr>
              <a:tr h="536572">
                <a:tc>
                  <a:txBody>
                    <a:bodyPr/>
                    <a:lstStyle/>
                    <a:p>
                      <a:pPr marL="0" marR="0">
                        <a:lnSpc>
                          <a:spcPct val="150000"/>
                        </a:lnSpc>
                        <a:spcBef>
                          <a:spcPts val="0"/>
                        </a:spcBef>
                        <a:spcAft>
                          <a:spcPts val="0"/>
                        </a:spcAft>
                      </a:pPr>
                      <a:r>
                        <a:rPr lang="en-US" sz="1000" kern="1100">
                          <a:effectLst/>
                        </a:rPr>
                        <a:t>A Collection of Successes </a:t>
                      </a:r>
                    </a:p>
                    <a:p>
                      <a:pPr marL="0" marR="0" algn="r">
                        <a:lnSpc>
                          <a:spcPct val="150000"/>
                        </a:lnSpc>
                        <a:spcBef>
                          <a:spcPts val="0"/>
                        </a:spcBef>
                        <a:spcAft>
                          <a:spcPts val="0"/>
                        </a:spcAft>
                      </a:pPr>
                      <a:r>
                        <a:rPr lang="en-US" sz="1000" kern="1100">
                          <a:effectLst/>
                        </a:rPr>
                        <a:t>Resumes, Personal Statements, LinkedIn</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September 16, 2016</a:t>
                      </a:r>
                    </a:p>
                    <a:p>
                      <a:pPr marL="0" marR="0" algn="ctr">
                        <a:lnSpc>
                          <a:spcPct val="150000"/>
                        </a:lnSpc>
                        <a:spcBef>
                          <a:spcPts val="0"/>
                        </a:spcBef>
                        <a:spcAft>
                          <a:spcPts val="0"/>
                        </a:spcAft>
                      </a:pPr>
                      <a:r>
                        <a:rPr lang="en-US" sz="1000" kern="1100">
                          <a:effectLst/>
                        </a:rPr>
                        <a:t>4:00-5:00pm</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IA</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dirty="0">
                          <a:effectLst/>
                        </a:rPr>
                        <a:t> 2 Hour</a:t>
                      </a:r>
                      <a:endParaRPr lang="en-US" sz="1000" kern="1100" dirty="0">
                        <a:effectLst/>
                        <a:latin typeface="Calibri" charset="0"/>
                        <a:ea typeface="Times New Roman" charset="0"/>
                      </a:endParaRPr>
                    </a:p>
                  </a:txBody>
                  <a:tcPr marL="60787" marR="60787" marT="0" marB="0"/>
                </a:tc>
              </a:tr>
              <a:tr h="536572">
                <a:tc>
                  <a:txBody>
                    <a:bodyPr/>
                    <a:lstStyle/>
                    <a:p>
                      <a:pPr marL="0" marR="0">
                        <a:lnSpc>
                          <a:spcPct val="150000"/>
                        </a:lnSpc>
                        <a:spcBef>
                          <a:spcPts val="0"/>
                        </a:spcBef>
                        <a:spcAft>
                          <a:spcPts val="0"/>
                        </a:spcAft>
                      </a:pPr>
                      <a:r>
                        <a:rPr lang="en-US" sz="1000" kern="1100" dirty="0">
                          <a:effectLst/>
                        </a:rPr>
                        <a:t>Elevated Conversations </a:t>
                      </a:r>
                    </a:p>
                    <a:p>
                      <a:pPr marL="0" marR="0" algn="r">
                        <a:lnSpc>
                          <a:spcPct val="150000"/>
                        </a:lnSpc>
                        <a:spcBef>
                          <a:spcPts val="0"/>
                        </a:spcBef>
                        <a:spcAft>
                          <a:spcPts val="0"/>
                        </a:spcAft>
                      </a:pPr>
                      <a:r>
                        <a:rPr lang="en-US" sz="1000" kern="1100" dirty="0">
                          <a:effectLst/>
                        </a:rPr>
                        <a:t>Different Ways for Us All to Communicate </a:t>
                      </a:r>
                      <a:endParaRPr lang="en-US" sz="1000" kern="1100" dirty="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September 23, 2015</a:t>
                      </a:r>
                    </a:p>
                    <a:p>
                      <a:pPr marL="0" marR="0" algn="ctr">
                        <a:lnSpc>
                          <a:spcPct val="150000"/>
                        </a:lnSpc>
                        <a:spcBef>
                          <a:spcPts val="0"/>
                        </a:spcBef>
                        <a:spcAft>
                          <a:spcPts val="0"/>
                        </a:spcAft>
                      </a:pPr>
                      <a:r>
                        <a:rPr lang="en-US" sz="1000" kern="1100">
                          <a:effectLst/>
                        </a:rPr>
                        <a:t>4:00-5:00pm</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IA</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dirty="0">
                          <a:effectLst/>
                        </a:rPr>
                        <a:t> 2 Hour</a:t>
                      </a:r>
                      <a:endParaRPr lang="en-US" sz="1000" kern="1100" dirty="0">
                        <a:effectLst/>
                        <a:latin typeface="Calibri" charset="0"/>
                        <a:ea typeface="Times New Roman" charset="0"/>
                      </a:endParaRPr>
                    </a:p>
                  </a:txBody>
                  <a:tcPr marL="60787" marR="60787" marT="0" marB="0"/>
                </a:tc>
              </a:tr>
              <a:tr h="536572">
                <a:tc>
                  <a:txBody>
                    <a:bodyPr/>
                    <a:lstStyle/>
                    <a:p>
                      <a:pPr marL="0" marR="0">
                        <a:lnSpc>
                          <a:spcPct val="150000"/>
                        </a:lnSpc>
                        <a:spcBef>
                          <a:spcPts val="0"/>
                        </a:spcBef>
                        <a:spcAft>
                          <a:spcPts val="0"/>
                        </a:spcAft>
                      </a:pPr>
                      <a:r>
                        <a:rPr lang="en-US" sz="1000" kern="1100">
                          <a:effectLst/>
                        </a:rPr>
                        <a:t>  Pairing of Mentees</a:t>
                      </a:r>
                    </a:p>
                    <a:p>
                      <a:pPr marL="0" marR="0" algn="r">
                        <a:lnSpc>
                          <a:spcPct val="150000"/>
                        </a:lnSpc>
                        <a:spcBef>
                          <a:spcPts val="0"/>
                        </a:spcBef>
                        <a:spcAft>
                          <a:spcPts val="0"/>
                        </a:spcAft>
                      </a:pPr>
                      <a:r>
                        <a:rPr lang="en-US" sz="1000" kern="1100">
                          <a:effectLst/>
                        </a:rPr>
                        <a:t>Creating Our Groups for This Semester  </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September 30, 2015</a:t>
                      </a:r>
                    </a:p>
                    <a:p>
                      <a:pPr marL="0" marR="0" algn="ctr">
                        <a:lnSpc>
                          <a:spcPct val="150000"/>
                        </a:lnSpc>
                        <a:spcBef>
                          <a:spcPts val="0"/>
                        </a:spcBef>
                        <a:spcAft>
                          <a:spcPts val="0"/>
                        </a:spcAft>
                      </a:pPr>
                      <a:r>
                        <a:rPr lang="en-US" sz="1000" kern="1100">
                          <a:effectLst/>
                        </a:rPr>
                        <a:t>4:00-5:00pm</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a:effectLst/>
                        </a:rPr>
                        <a:t>IA</a:t>
                      </a:r>
                      <a:endParaRPr lang="en-US" sz="1000" kern="1100">
                        <a:effectLst/>
                        <a:latin typeface="Calibri" charset="0"/>
                        <a:ea typeface="Times New Roman" charset="0"/>
                      </a:endParaRPr>
                    </a:p>
                  </a:txBody>
                  <a:tcPr marL="60787" marR="60787" marT="0" marB="0"/>
                </a:tc>
                <a:tc>
                  <a:txBody>
                    <a:bodyPr/>
                    <a:lstStyle/>
                    <a:p>
                      <a:pPr marL="0" marR="0" algn="ctr">
                        <a:lnSpc>
                          <a:spcPct val="150000"/>
                        </a:lnSpc>
                        <a:spcBef>
                          <a:spcPts val="0"/>
                        </a:spcBef>
                        <a:spcAft>
                          <a:spcPts val="0"/>
                        </a:spcAft>
                      </a:pPr>
                      <a:r>
                        <a:rPr lang="en-US" sz="1000" kern="1100" dirty="0">
                          <a:effectLst/>
                        </a:rPr>
                        <a:t>1 Hour</a:t>
                      </a:r>
                      <a:endParaRPr lang="en-US" sz="1000" kern="1100" dirty="0">
                        <a:effectLst/>
                        <a:latin typeface="Calibri" charset="0"/>
                        <a:ea typeface="Times New Roman" charset="0"/>
                      </a:endParaRPr>
                    </a:p>
                  </a:txBody>
                  <a:tcPr marL="60787" marR="60787" marT="0" marB="0"/>
                </a:tc>
              </a:tr>
            </a:tbl>
          </a:graphicData>
        </a:graphic>
      </p:graphicFrame>
    </p:spTree>
    <p:extLst>
      <p:ext uri="{BB962C8B-B14F-4D97-AF65-F5344CB8AC3E}">
        <p14:creationId xmlns:p14="http://schemas.microsoft.com/office/powerpoint/2010/main" val="2131617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250" y="0"/>
            <a:ext cx="10972800" cy="2286000"/>
          </a:xfrm>
        </p:spPr>
        <p:txBody>
          <a:bodyPr/>
          <a:lstStyle/>
          <a:p>
            <a:pPr algn="ctr"/>
            <a:r>
              <a:rPr lang="en-US" dirty="0" smtClean="0"/>
              <a:t>Benefits</a:t>
            </a:r>
            <a:endParaRPr lang="en-US" dirty="0"/>
          </a:p>
        </p:txBody>
      </p:sp>
      <p:sp>
        <p:nvSpPr>
          <p:cNvPr id="4" name="TextBox 3"/>
          <p:cNvSpPr txBox="1"/>
          <p:nvPr/>
        </p:nvSpPr>
        <p:spPr>
          <a:xfrm>
            <a:off x="603250" y="2562446"/>
            <a:ext cx="10855812" cy="3416320"/>
          </a:xfrm>
          <a:prstGeom prst="rect">
            <a:avLst/>
          </a:prstGeom>
          <a:noFill/>
        </p:spPr>
        <p:txBody>
          <a:bodyPr wrap="square" rtlCol="0">
            <a:spAutoFit/>
          </a:bodyPr>
          <a:lstStyle/>
          <a:p>
            <a:pPr lvl="0"/>
            <a:r>
              <a:rPr lang="en-US" dirty="0"/>
              <a:t>Working with a group of highly achieving individuals, we should all be able to gain something from each other while working together. </a:t>
            </a:r>
            <a:endParaRPr lang="en-US" dirty="0" smtClean="0"/>
          </a:p>
          <a:p>
            <a:pPr lvl="0"/>
            <a:endParaRPr lang="en-US" dirty="0"/>
          </a:p>
          <a:p>
            <a:pPr lvl="0"/>
            <a:r>
              <a:rPr lang="en-US" dirty="0"/>
              <a:t>Everyone who completes the training course will be expected to have a complete resume, a personal statement, a LinkedIn account, and also something comprehensive to add to that completed resume</a:t>
            </a:r>
            <a:r>
              <a:rPr lang="en-US" dirty="0" smtClean="0"/>
              <a:t>.</a:t>
            </a:r>
          </a:p>
          <a:p>
            <a:pPr lvl="0"/>
            <a:endParaRPr lang="en-US" dirty="0"/>
          </a:p>
          <a:p>
            <a:pPr lvl="0"/>
            <a:r>
              <a:rPr lang="en-US" dirty="0"/>
              <a:t>Community service hours for all your work, including the training and the mentoring and weekly meetings</a:t>
            </a:r>
            <a:r>
              <a:rPr lang="en-US" dirty="0" smtClean="0"/>
              <a:t>.</a:t>
            </a:r>
          </a:p>
          <a:p>
            <a:pPr lvl="0"/>
            <a:r>
              <a:rPr lang="en-US" dirty="0" smtClean="0"/>
              <a:t> </a:t>
            </a:r>
            <a:endParaRPr lang="en-US" dirty="0"/>
          </a:p>
          <a:p>
            <a:pPr lvl="0"/>
            <a:r>
              <a:rPr lang="en-US" dirty="0"/>
              <a:t>Make new friends that can help you in class and outside of it</a:t>
            </a:r>
            <a:r>
              <a:rPr lang="en-US" dirty="0" smtClean="0"/>
              <a:t>.</a:t>
            </a:r>
          </a:p>
          <a:p>
            <a:pPr lvl="0"/>
            <a:endParaRPr lang="en-US" dirty="0"/>
          </a:p>
          <a:p>
            <a:pPr lvl="0"/>
            <a:r>
              <a:rPr lang="en-US" dirty="0"/>
              <a:t>FREE T-SHIRTS</a:t>
            </a:r>
          </a:p>
          <a:p>
            <a:endParaRPr lang="en-US" dirty="0"/>
          </a:p>
        </p:txBody>
      </p:sp>
    </p:spTree>
    <p:extLst>
      <p:ext uri="{BB962C8B-B14F-4D97-AF65-F5344CB8AC3E}">
        <p14:creationId xmlns:p14="http://schemas.microsoft.com/office/powerpoint/2010/main" val="3496919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cademic Science 16x9">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AcademicScience">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true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1567366</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 xsi:nil="true"/>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2012-05-24T20:34:00+00:00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2029-01-01T08:00:00+00:00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TP102902388</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836969</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REDMOND\v-sa</DisplayName>
        <AccountId>2467</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15</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7FBB9D-AA08-4C32-8A71-9F02C5E4D824}">
  <ds:schemaRefs>
    <ds:schemaRef ds:uri="http://schemas.microsoft.com/sharepoint/v3/contenttype/forms"/>
  </ds:schemaRefs>
</ds:datastoreItem>
</file>

<file path=customXml/itemProps2.xml><?xml version="1.0" encoding="utf-8"?>
<ds:datastoreItem xmlns:ds="http://schemas.openxmlformats.org/officeDocument/2006/customXml" ds:itemID="{EDD916F6-9EA4-49E4-B04C-CD5ECFF661B3}">
  <ds:schemaRefs>
    <ds:schemaRef ds:uri="http://schemas.microsoft.com/office/2006/metadata/properties"/>
    <ds:schemaRef ds:uri="http://schemas.microsoft.com/office/infopath/2007/PartnerControls"/>
    <ds:schemaRef ds:uri="4873beb7-5857-4685-be1f-d57550cc96cc"/>
  </ds:schemaRefs>
</ds:datastoreItem>
</file>

<file path=customXml/itemProps3.xml><?xml version="1.0" encoding="utf-8"?>
<ds:datastoreItem xmlns:ds="http://schemas.openxmlformats.org/officeDocument/2006/customXml" ds:itemID="{1D7E7A99-39D6-4DE5-B559-A3D7192A3D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Laboratory science</Template>
  <TotalTime>0</TotalTime>
  <Words>426</Words>
  <Application>Microsoft Macintosh PowerPoint</Application>
  <PresentationFormat>Widescreen</PresentationFormat>
  <Paragraphs>64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Times New Roman</vt:lpstr>
      <vt:lpstr>Arial</vt:lpstr>
      <vt:lpstr>Academic Science 16x9</vt:lpstr>
      <vt:lpstr>Ember - CSET Mentoring Program</vt:lpstr>
      <vt:lpstr>Program Overview</vt:lpstr>
      <vt:lpstr>Objective</vt:lpstr>
      <vt:lpstr>Mentor Training</vt:lpstr>
      <vt:lpstr>Example Schedule</vt:lpstr>
      <vt:lpstr>Benefits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Anthony C. Keyes Jr</dc:creator>
  <cp:lastModifiedBy/>
  <cp:revision>1</cp:revision>
  <dcterms:created xsi:type="dcterms:W3CDTF">2016-08-23T15:36:43Z</dcterms:created>
  <dcterms:modified xsi:type="dcterms:W3CDTF">2016-08-26T16:12:52Z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